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266" r:id="rId22"/>
    <p:sldId id="267" r:id="rId23"/>
    <p:sldId id="308" r:id="rId24"/>
    <p:sldId id="310" r:id="rId25"/>
    <p:sldId id="311" r:id="rId26"/>
    <p:sldId id="312" r:id="rId27"/>
    <p:sldId id="313" r:id="rId28"/>
    <p:sldId id="268" r:id="rId29"/>
    <p:sldId id="270" r:id="rId30"/>
    <p:sldId id="314" r:id="rId31"/>
    <p:sldId id="277" r:id="rId32"/>
    <p:sldId id="287" r:id="rId33"/>
    <p:sldId id="288" r:id="rId34"/>
    <p:sldId id="289" r:id="rId35"/>
    <p:sldId id="290" r:id="rId36"/>
    <p:sldId id="291" r:id="rId37"/>
    <p:sldId id="315" r:id="rId38"/>
    <p:sldId id="293" r:id="rId39"/>
    <p:sldId id="316" r:id="rId40"/>
    <p:sldId id="295" r:id="rId41"/>
    <p:sldId id="296" r:id="rId42"/>
    <p:sldId id="2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763E-5BA9-E0AA-559F-F0B2FA75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6EC59-EA6B-4757-FA6F-178FEC531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6FFE7-EC7C-73AD-49C3-8623C383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120E0-52AB-AD94-E897-94731694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A3801-6528-3714-94DB-FC5FBA5B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9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E236-E2AD-A6A6-E943-ACB30AB4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C4715-CD10-B164-24B3-661BDE1D6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29B1F-7F57-2CB5-BA0B-508B16E7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9A2D-2D13-FEA7-F578-249B7A22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321C-1D13-E581-A6F4-DD2DEACE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E9855-D12A-D49A-0F08-7BB0F77D7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BB9AD-8502-2C3B-3092-00F7072C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798B7-3E27-7ED7-78DE-60CF73F2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E43DA-03CF-D9FF-4482-B6F5DC6A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98F07-2C13-0981-20C3-7FA55DE1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5B2D-76E3-940E-3852-A7716D8C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4D123-25EA-95EA-3168-7D487055F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A85B1-CB15-B00C-5BC4-89E45DA0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485A-ECB9-4972-7EFC-AD01E165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A038-4F76-C469-B313-95DE7590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6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82E6-C9F8-DD4C-A05E-A3505017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8935D-90A2-F797-BC26-6B9EE49D0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12DD4-4DDC-8E09-629A-C7460E9D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2F7B2-AF9E-99DE-D4B0-904494A0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5955-C88F-D27B-0734-8755F059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139C-1455-9542-CFCD-87F2C15B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01CF-839C-EF7F-ABAB-0B33B267A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7987D-5D1A-36E0-6D05-E500F426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9944D-66DB-42C1-08BA-04FD520D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3758B-2DEA-76B9-C7DB-6F3F4E9B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32163-156D-276C-3FE6-EA744838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66DB-174C-2603-0E08-6395C737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B9EF9-20C8-3A24-358C-B56F6C32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0C067-6767-D826-1646-0FDE8312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98B5C-1A9B-253E-BE05-F6EB808AA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41DF9-A681-6874-8FD0-6C121F463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6022D-FE04-F61D-8BD5-DA797230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CB305-7D31-37EC-A6A2-0A8B8491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AAB37-AFF3-D709-F91B-D91EAB4A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9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6B32-3919-D93B-234D-778135FA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B629E-A123-D82C-7406-1F2759B7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3A0F6-C9C1-D756-AB24-3F1DDB08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68386-1A39-65CD-7843-37602A25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0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787F3-922E-9B0C-D316-D3ACE0C4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82B5D-DB74-6BAF-7537-1956082F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34D78-FBDA-3504-9818-504CC3F7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7751-B2CD-8832-BF57-2D60AC29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F307E-E8AC-B60C-CD92-9142AF13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FBDC3-13B9-91E7-AE6E-A4E7AF6E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1ECDE-266F-D9B4-3AB8-40DE8ACA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4F6B5-8252-7788-27AF-BE90F8AD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0455A-51CB-51BA-4706-C8082CDF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0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2F2F-717A-9F9D-B2F6-81D03A71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35D50-0312-3251-1AD2-92F38A989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3E3EE-5F0E-00D8-2DF8-7DC531CEB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EA343-8592-D225-633C-0B801796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88BC3-2D27-A258-E53A-8802DFC3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10E12-9908-AB70-9517-0B298B29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0C5BA-26E1-AF76-B204-97E9B0F3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8FEA2-B5B1-3367-B885-3CA3C3C89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36C3A-ED35-3400-D43A-DEA3D6517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C66E-8018-4C0B-A869-1931779FC260}" type="datetimeFigureOut">
              <a:rPr lang="en-US" smtClean="0"/>
              <a:t>08/24/23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0E391-41C5-5B55-A5AB-608A366BD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395DD-2F49-0C22-44DF-CBFE6E43C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google.com/imgres?imgurl=https%3A%2F%2Fclipart-library.com%2Fimage_gallery%2F133803.png&amp;tbnid=cIiy7kDU4d1ibM&amp;vet=12ahUKEwi96tqKyruAAxXqFd4AHXwcCucQMygDegUIARCFAg..i&amp;imgrefurl=https%3A%2F%2Fclipart-library.com%2Fquizzes-cliparts.html&amp;docid=b2qlEgEqmcJTkM&amp;w=297&amp;h=300&amp;q=quiz%20clipart&amp;hl=en&amp;client=firefox-b-1-d&amp;ved=2ahUKEwi96tqKyruAAxXqFd4AHXwcCucQMygDegUIARCFA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imgres?imgurl=https%3A%2F%2Fwww.ansc.purdue.edu%2Fpork-archive%2Fpubs%2FReproSow%2Fanatomy1.jpg&amp;tbnid=zjBBnfEOMNpPeM&amp;vet=12ahUKEwj93qDtuLmAAxUOFd4AHUoHAyUQMygCegUIARCUAQ..i&amp;imgrefurl=https%3A%2F%2Fwww.ansc.purdue.edu%2Fpork-archive%2Fpubs%2FReproSow.htm&amp;docid=a9L2ogr-Ik-0wM&amp;w=653&amp;h=463&amp;q=swine%20reproductive%20anatomy%20from%20skillathon&amp;client=firefox-b-1-d&amp;ved=2ahUKEwj93qDtuLmAAxUOFd4AHUoHAyUQMygCegUIARCUA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4B7A5-4953-C433-AB9F-A5E6573F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2023 </a:t>
            </a:r>
            <a:r>
              <a:rPr 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Swine Meat Identification 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866C8-34B5-B23C-7693-41C9F71E4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 rtl="0">
              <a:spcBef>
                <a:spcPts val="1000"/>
              </a:spcBef>
              <a:spcAft>
                <a:spcPts val="0"/>
              </a:spcAft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National Junior Swine Association</a:t>
            </a:r>
            <a:endParaRPr lang="en-US">
              <a:solidFill>
                <a:srgbClr val="FFFFFF"/>
              </a:solidFill>
              <a:effectLst/>
            </a:endParaRPr>
          </a:p>
          <a:p>
            <a:pPr algn="l" rtl="0">
              <a:spcBef>
                <a:spcPts val="1000"/>
              </a:spcBef>
              <a:spcAft>
                <a:spcPts val="0"/>
              </a:spcAft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Skillathon Resource</a:t>
            </a:r>
            <a:endParaRPr lang="en-US">
              <a:solidFill>
                <a:srgbClr val="FFFFFF"/>
              </a:solidFill>
              <a:effectLst/>
            </a:endParaRPr>
          </a:p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DC0EA3-FAC9-2875-0C3B-2C26A262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559" y="2198672"/>
            <a:ext cx="3737164" cy="24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3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FE851-0CA2-3F6D-8860-4F790F20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Loin 	Retail: Loin Blade Roast</a:t>
            </a:r>
          </a:p>
        </p:txBody>
      </p:sp>
      <p:pic>
        <p:nvPicPr>
          <p:cNvPr id="5" name="Content Placeholder 4" descr="A piece of meat on a black surface&#10;&#10;Description automatically generated">
            <a:extLst>
              <a:ext uri="{FF2B5EF4-FFF2-40B4-BE49-F238E27FC236}">
                <a16:creationId xmlns:a16="http://schemas.microsoft.com/office/drawing/2014/main" id="{7EC6E857-5052-C534-1F9F-3B5E0EF97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7" r="3" b="21227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icture 6" descr="A piece of raw meat&#10;&#10;Description automatically generated">
            <a:extLst>
              <a:ext uri="{FF2B5EF4-FFF2-40B4-BE49-F238E27FC236}">
                <a16:creationId xmlns:a16="http://schemas.microsoft.com/office/drawing/2014/main" id="{DBE89FF1-28E6-58CB-4D75-F23BD1609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 r="-2" b="2126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A34E4-BCBD-5982-6473-337679C2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Wholesale: Loin						Retail: Smoked Canadian Bacon</a:t>
            </a:r>
          </a:p>
        </p:txBody>
      </p:sp>
      <p:pic>
        <p:nvPicPr>
          <p:cNvPr id="7" name="Picture 6" descr="A sliced ham with slices&#10;&#10;Description automatically generated">
            <a:extLst>
              <a:ext uri="{FF2B5EF4-FFF2-40B4-BE49-F238E27FC236}">
                <a16:creationId xmlns:a16="http://schemas.microsoft.com/office/drawing/2014/main" id="{3E492627-52C6-BAE8-696E-6DA8E7BE6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r="2" b="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 descr="A close-up of a sausage&#10;&#10;Description automatically generated">
            <a:extLst>
              <a:ext uri="{FF2B5EF4-FFF2-40B4-BE49-F238E27FC236}">
                <a16:creationId xmlns:a16="http://schemas.microsoft.com/office/drawing/2014/main" id="{0192552F-5BE8-52AB-0542-975D0F500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" r="3" b="13087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0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F223BA-2914-980E-BD19-BC637B68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Loin 	Retail: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Backribs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piece of raw meat&#10;&#10;Description automatically generated">
            <a:extLst>
              <a:ext uri="{FF2B5EF4-FFF2-40B4-BE49-F238E27FC236}">
                <a16:creationId xmlns:a16="http://schemas.microsoft.com/office/drawing/2014/main" id="{D44B9506-469C-C933-B4E8-7897047AF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r="2" b="22027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211C13-06B3-267A-E64E-EDD37DD03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" r="-2" b="3285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52B7D-118C-22CF-7EA7-65305D5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Loin 	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Tenderloin Roast (Whole)</a:t>
            </a:r>
          </a:p>
        </p:txBody>
      </p:sp>
      <p:pic>
        <p:nvPicPr>
          <p:cNvPr id="13" name="Picture 12" descr="A piece of raw meat on a wooden surface&#10;&#10;Description automatically generated">
            <a:extLst>
              <a:ext uri="{FF2B5EF4-FFF2-40B4-BE49-F238E27FC236}">
                <a16:creationId xmlns:a16="http://schemas.microsoft.com/office/drawing/2014/main" id="{59B89BD9-576D-4361-6D49-4720D4F31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6" r="-2" b="1493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472A39-222D-8D1F-16A9-0D7F61A55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r="14245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52B7D-118C-22CF-7EA7-65305D5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Loin 	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Top Loin Roast</a:t>
            </a:r>
          </a:p>
        </p:txBody>
      </p:sp>
      <p:pic>
        <p:nvPicPr>
          <p:cNvPr id="8" name="Content Placeholder 7" descr="A piece of meat with a white layer&#10;&#10;Description automatically generated">
            <a:extLst>
              <a:ext uri="{FF2B5EF4-FFF2-40B4-BE49-F238E27FC236}">
                <a16:creationId xmlns:a16="http://schemas.microsoft.com/office/drawing/2014/main" id="{BC4A3E62-BFA0-D60C-BC5F-88FACBA8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5" r="2" b="629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B0354-E6AC-2FF6-7D1A-375516BF5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r="4984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1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52B7D-118C-22CF-7EA7-65305D5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Loin 	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Center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Loin Roast</a:t>
            </a:r>
          </a:p>
        </p:txBody>
      </p:sp>
      <p:pic>
        <p:nvPicPr>
          <p:cNvPr id="4" name="Content Placeholder 3" descr="A piece of raw meat&#10;&#10;Description automatically generated">
            <a:extLst>
              <a:ext uri="{FF2B5EF4-FFF2-40B4-BE49-F238E27FC236}">
                <a16:creationId xmlns:a16="http://schemas.microsoft.com/office/drawing/2014/main" id="{3E2CCCB8-E208-A92D-8E25-76C559E7D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" r="3" b="2465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icture 6" descr="A piece of meat with a black background&#10;&#10;Description automatically generated">
            <a:extLst>
              <a:ext uri="{FF2B5EF4-FFF2-40B4-BE49-F238E27FC236}">
                <a16:creationId xmlns:a16="http://schemas.microsoft.com/office/drawing/2014/main" id="{703C086E-481E-DD45-8A35-57EB798DA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0" r="-2" b="5295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9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52B7D-118C-22CF-7EA7-65305D5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Loin 	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Top Loin Chop (Boneless)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9B4E9-0266-C00F-6656-8332D67FA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2" r="-1" b="1561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Content Placeholder 3" descr="A piece of raw meat&#10;&#10;Description automatically generated">
            <a:extLst>
              <a:ext uri="{FF2B5EF4-FFF2-40B4-BE49-F238E27FC236}">
                <a16:creationId xmlns:a16="http://schemas.microsoft.com/office/drawing/2014/main" id="{FB40F1CC-0FC8-AC06-15CA-0A755FB26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" r="-2" b="5614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52B7D-118C-22CF-7EA7-65305D5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Wholesale: Loin 	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Loin Chop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6063A0A-D283-9AC3-37D9-B4A5707C7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4" b="-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icture 4" descr="A piece of raw meat&#10;&#10;Description automatically generated">
            <a:extLst>
              <a:ext uri="{FF2B5EF4-FFF2-40B4-BE49-F238E27FC236}">
                <a16:creationId xmlns:a16="http://schemas.microsoft.com/office/drawing/2014/main" id="{E187B918-E6DB-AE85-6BA8-E9757EDCD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6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52B7D-118C-22CF-7EA7-65305D5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Wholesale: Loin 	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Sirloin Chop</a:t>
            </a:r>
          </a:p>
        </p:txBody>
      </p:sp>
      <p:pic>
        <p:nvPicPr>
          <p:cNvPr id="7" name="Picture 6" descr="A piece of meat with measuring tape&#10;&#10;Description automatically generated">
            <a:extLst>
              <a:ext uri="{FF2B5EF4-FFF2-40B4-BE49-F238E27FC236}">
                <a16:creationId xmlns:a16="http://schemas.microsoft.com/office/drawing/2014/main" id="{9CF33ED4-04D5-0EBC-FB69-2BE562957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" r="3" b="1077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Content Placeholder 3" descr="A piece of raw meat&#10;&#10;Description automatically generated">
            <a:extLst>
              <a:ext uri="{FF2B5EF4-FFF2-40B4-BE49-F238E27FC236}">
                <a16:creationId xmlns:a16="http://schemas.microsoft.com/office/drawing/2014/main" id="{3BAAEEB8-3897-F0E5-DEA6-35777FE03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52B7D-118C-22CF-7EA7-65305D5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Wholesale: Loin 	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Sirloin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Roast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piece of raw meat&#10;&#10;Description automatically generated">
            <a:extLst>
              <a:ext uri="{FF2B5EF4-FFF2-40B4-BE49-F238E27FC236}">
                <a16:creationId xmlns:a16="http://schemas.microsoft.com/office/drawing/2014/main" id="{EB58DC9F-1C5B-91DC-3924-12A6FFFD4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" r="3" b="2784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07C48-2F76-ECF1-0C7B-ED3EC97D8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-3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42EE-39BC-001C-5CB4-7E42642B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7C22-3AEE-4CF4-1D27-643FAAAF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and label various retail and wholesale cuts of pork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Explain and understand the importance of the pork industry and meat quality to better meet the demands of the industry and customers</a:t>
            </a:r>
          </a:p>
          <a:p>
            <a:endParaRPr lang="en-US" dirty="0"/>
          </a:p>
          <a:p>
            <a:r>
              <a:rPr lang="en-US" dirty="0"/>
              <a:t>Increase industry awareness and pork cooking safety through knowledge of cooking times, and other relevant cooking measures.</a:t>
            </a:r>
          </a:p>
        </p:txBody>
      </p:sp>
    </p:spTree>
    <p:extLst>
      <p:ext uri="{BB962C8B-B14F-4D97-AF65-F5344CB8AC3E}">
        <p14:creationId xmlns:p14="http://schemas.microsoft.com/office/powerpoint/2010/main" val="307826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52B7D-118C-22CF-7EA7-65305D5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Wholesale: Loin 	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Butterfly Chop</a:t>
            </a:r>
          </a:p>
        </p:txBody>
      </p:sp>
      <p:pic>
        <p:nvPicPr>
          <p:cNvPr id="8" name="Content Placeholder 7" descr="A piece of raw meat&#10;&#10;Description automatically generated">
            <a:extLst>
              <a:ext uri="{FF2B5EF4-FFF2-40B4-BE49-F238E27FC236}">
                <a16:creationId xmlns:a16="http://schemas.microsoft.com/office/drawing/2014/main" id="{164366A9-65A1-FD90-4311-66E3FCE2F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r="-2" b="586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10" name="Picture 9" descr="A close-up of some meat&#10;&#10;Description automatically generated">
            <a:extLst>
              <a:ext uri="{FF2B5EF4-FFF2-40B4-BE49-F238E27FC236}">
                <a16:creationId xmlns:a16="http://schemas.microsoft.com/office/drawing/2014/main" id="{B910B4C8-AF71-CAE4-EF1D-47B4B405E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2" b="14905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1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Wholesale: Side/Belly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439273" y="3979240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Retail: Sliced Bacon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084948" y="6345262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veral slices of bacon&#10;&#10;Description automatically generated">
            <a:extLst>
              <a:ext uri="{FF2B5EF4-FFF2-40B4-BE49-F238E27FC236}">
                <a16:creationId xmlns:a16="http://schemas.microsoft.com/office/drawing/2014/main" id="{6518ECE1-C40A-A30A-8195-7B0B521EE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85" y="1515288"/>
            <a:ext cx="3007151" cy="2255363"/>
          </a:xfrm>
          <a:prstGeom prst="rect">
            <a:avLst/>
          </a:prstGeom>
        </p:spPr>
      </p:pic>
      <p:pic>
        <p:nvPicPr>
          <p:cNvPr id="12" name="Picture 11" descr="A piece of meat on a black background&#10;&#10;Description automatically generated">
            <a:extLst>
              <a:ext uri="{FF2B5EF4-FFF2-40B4-BE49-F238E27FC236}">
                <a16:creationId xmlns:a16="http://schemas.microsoft.com/office/drawing/2014/main" id="{4B862D9A-05E7-5967-6A24-2C666FCF9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99" y="4331887"/>
            <a:ext cx="4762500" cy="2076594"/>
          </a:xfrm>
          <a:prstGeom prst="rect">
            <a:avLst/>
          </a:prstGeom>
        </p:spPr>
      </p:pic>
      <p:pic>
        <p:nvPicPr>
          <p:cNvPr id="14" name="Picture 13" descr="A close-up of a piece of meat&#10;&#10;Description automatically generated">
            <a:extLst>
              <a:ext uri="{FF2B5EF4-FFF2-40B4-BE49-F238E27FC236}">
                <a16:creationId xmlns:a16="http://schemas.microsoft.com/office/drawing/2014/main" id="{6C3AD2D6-4D0F-E489-92A0-1C6E5352F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85" y="4322505"/>
            <a:ext cx="4762500" cy="2085975"/>
          </a:xfrm>
          <a:prstGeom prst="rect">
            <a:avLst/>
          </a:prstGeom>
        </p:spPr>
      </p:pic>
      <p:pic>
        <p:nvPicPr>
          <p:cNvPr id="16" name="Picture 15" descr="A piece of meat with a cut in half&#10;&#10;Description automatically generated">
            <a:extLst>
              <a:ext uri="{FF2B5EF4-FFF2-40B4-BE49-F238E27FC236}">
                <a16:creationId xmlns:a16="http://schemas.microsoft.com/office/drawing/2014/main" id="{3BA2D457-1E10-315C-8C2A-26A7B7BF0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8" y="1515288"/>
            <a:ext cx="3007150" cy="22677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14A025-7893-B4A7-F6CA-CCD59F0681C5}"/>
              </a:ext>
            </a:extLst>
          </p:cNvPr>
          <p:cNvSpPr/>
          <p:nvPr/>
        </p:nvSpPr>
        <p:spPr>
          <a:xfrm>
            <a:off x="7131377" y="3649639"/>
            <a:ext cx="3007151" cy="648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Retail: Slab Bacon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F9EBA4-848D-57B7-AFBB-8F279EC73114}"/>
              </a:ext>
            </a:extLst>
          </p:cNvPr>
          <p:cNvSpPr/>
          <p:nvPr/>
        </p:nvSpPr>
        <p:spPr>
          <a:xfrm>
            <a:off x="1833169" y="6423350"/>
            <a:ext cx="3007151" cy="406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Retail: Spareribs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CA0B56-28C4-4FAD-A590-E1E9D8AB6222}"/>
              </a:ext>
            </a:extLst>
          </p:cNvPr>
          <p:cNvSpPr/>
          <p:nvPr/>
        </p:nvSpPr>
        <p:spPr>
          <a:xfrm>
            <a:off x="7351680" y="6472289"/>
            <a:ext cx="3007151" cy="382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Retail: Fresh Side</a:t>
            </a:r>
          </a:p>
        </p:txBody>
      </p:sp>
    </p:spTree>
    <p:extLst>
      <p:ext uri="{BB962C8B-B14F-4D97-AF65-F5344CB8AC3E}">
        <p14:creationId xmlns:p14="http://schemas.microsoft.com/office/powerpoint/2010/main" val="191721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Wholesale: Ham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7289203" y="625072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084948" y="6345262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DE5258-59AE-3B4A-78A7-38685BE47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23" y="19939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Retail Cuts</a:t>
            </a:r>
          </a:p>
          <a:p>
            <a:pPr marL="0" indent="0">
              <a:buNone/>
            </a:pPr>
            <a:r>
              <a:rPr lang="en-US" dirty="0"/>
              <a:t>1.Fresh Center Slice</a:t>
            </a:r>
          </a:p>
          <a:p>
            <a:pPr marL="0" indent="0">
              <a:buNone/>
            </a:pPr>
            <a:r>
              <a:rPr lang="en-US" dirty="0"/>
              <a:t>2. Smoked Center Slice</a:t>
            </a:r>
          </a:p>
          <a:p>
            <a:pPr marL="0" indent="0">
              <a:buNone/>
            </a:pPr>
            <a:r>
              <a:rPr lang="en-US" dirty="0"/>
              <a:t>3. Fresh Ham</a:t>
            </a:r>
          </a:p>
          <a:p>
            <a:pPr marL="0" indent="0">
              <a:buNone/>
            </a:pPr>
            <a:r>
              <a:rPr lang="en-US" dirty="0"/>
              <a:t>4. Boneless/Smoked Ham</a:t>
            </a:r>
          </a:p>
          <a:p>
            <a:pPr marL="0" indent="0">
              <a:buNone/>
            </a:pPr>
            <a:r>
              <a:rPr lang="en-US" dirty="0"/>
              <a:t>5. Rump Portion</a:t>
            </a:r>
          </a:p>
          <a:p>
            <a:pPr marL="0" indent="0">
              <a:buNone/>
            </a:pPr>
            <a:r>
              <a:rPr lang="en-US" dirty="0"/>
              <a:t>6. Shank Portion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A diagram of meat cuts&#10;&#10;Description automatically generated">
            <a:extLst>
              <a:ext uri="{FF2B5EF4-FFF2-40B4-BE49-F238E27FC236}">
                <a16:creationId xmlns:a16="http://schemas.microsoft.com/office/drawing/2014/main" id="{A2203029-7EC4-A6E1-02E3-C0155B67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59" y="2099347"/>
            <a:ext cx="5282018" cy="35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3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FEF135-F675-6213-1DC5-EDEE15D6F3F0}"/>
              </a:ext>
            </a:extLst>
          </p:cNvPr>
          <p:cNvSpPr txBox="1">
            <a:spLocks/>
          </p:cNvSpPr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Ham	 Retail: Center Slice</a:t>
            </a:r>
          </a:p>
        </p:txBody>
      </p:sp>
      <p:pic>
        <p:nvPicPr>
          <p:cNvPr id="10" name="Picture 9" descr="A piece of meat on a black background&#10;&#10;Description automatically generated">
            <a:extLst>
              <a:ext uri="{FF2B5EF4-FFF2-40B4-BE49-F238E27FC236}">
                <a16:creationId xmlns:a16="http://schemas.microsoft.com/office/drawing/2014/main" id="{8559567B-14DD-27ED-EF03-5B56280EF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r="-2" b="322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8" name="Picture 7" descr="A piece of meat with measuring tape&#10;&#10;Description automatically generated">
            <a:extLst>
              <a:ext uri="{FF2B5EF4-FFF2-40B4-BE49-F238E27FC236}">
                <a16:creationId xmlns:a16="http://schemas.microsoft.com/office/drawing/2014/main" id="{09705A3D-C73E-8AF3-5A3D-66B0DA4A0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r="7343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67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FEF135-F675-6213-1DC5-EDEE15D6F3F0}"/>
              </a:ext>
            </a:extLst>
          </p:cNvPr>
          <p:cNvSpPr txBox="1">
            <a:spLocks/>
          </p:cNvSpPr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Ham	 Retail: Fresh Ham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5262D-61CA-5AB6-6232-6BB2D38A4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" r="-2" b="4395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3" name="Picture 2" descr="A leg of ham with a tattoo on it&#10;&#10;Description automatically generated">
            <a:extLst>
              <a:ext uri="{FF2B5EF4-FFF2-40B4-BE49-F238E27FC236}">
                <a16:creationId xmlns:a16="http://schemas.microsoft.com/office/drawing/2014/main" id="{E5E0D191-0FD3-39D4-D2F6-A87C61EFD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r="3" b="819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FEF135-F675-6213-1DC5-EDEE15D6F3F0}"/>
              </a:ext>
            </a:extLst>
          </p:cNvPr>
          <p:cNvSpPr txBox="1">
            <a:spLocks/>
          </p:cNvSpPr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Ham	 </a:t>
            </a:r>
          </a:p>
          <a:p>
            <a:pPr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Boneless Smoked Ham</a:t>
            </a:r>
          </a:p>
        </p:txBody>
      </p:sp>
      <p:pic>
        <p:nvPicPr>
          <p:cNvPr id="7" name="Picture 6" descr="A piece of meat on a black surface&#10;&#10;Description automatically generated">
            <a:extLst>
              <a:ext uri="{FF2B5EF4-FFF2-40B4-BE49-F238E27FC236}">
                <a16:creationId xmlns:a16="http://schemas.microsoft.com/office/drawing/2014/main" id="{A869FFBA-CAB7-72DC-A862-FFF943696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r="3" b="2253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564731-FF54-B345-3596-4F66BF92B0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84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FEF135-F675-6213-1DC5-EDEE15D6F3F0}"/>
              </a:ext>
            </a:extLst>
          </p:cNvPr>
          <p:cNvSpPr txBox="1">
            <a:spLocks/>
          </p:cNvSpPr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Ham	 </a:t>
            </a:r>
          </a:p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Rump Portion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42BDFE-9AB2-B7A6-45EA-8E67A6C6C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r="-2" b="7075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icture 4" descr="A piece of meat on a grey surface&#10;&#10;Description automatically generated">
            <a:extLst>
              <a:ext uri="{FF2B5EF4-FFF2-40B4-BE49-F238E27FC236}">
                <a16:creationId xmlns:a16="http://schemas.microsoft.com/office/drawing/2014/main" id="{0A74DF13-BCC9-8D55-A770-F4943425A9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449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8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FEF135-F675-6213-1DC5-EDEE15D6F3F0}"/>
              </a:ext>
            </a:extLst>
          </p:cNvPr>
          <p:cNvSpPr txBox="1">
            <a:spLocks/>
          </p:cNvSpPr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Ham	 </a:t>
            </a:r>
          </a:p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Retail: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Shank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Portion</a:t>
            </a:r>
          </a:p>
        </p:txBody>
      </p:sp>
      <p:pic>
        <p:nvPicPr>
          <p:cNvPr id="7" name="Picture 6" descr="A piece of meat on a black surface&#10;&#10;Description automatically generated">
            <a:extLst>
              <a:ext uri="{FF2B5EF4-FFF2-40B4-BE49-F238E27FC236}">
                <a16:creationId xmlns:a16="http://schemas.microsoft.com/office/drawing/2014/main" id="{6A648EBA-0A86-C50E-4CA2-EF9D4B5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r="3" b="25954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3" name="Picture 2" descr="A close-up of a piece of meat&#10;&#10;Description automatically generated">
            <a:extLst>
              <a:ext uri="{FF2B5EF4-FFF2-40B4-BE49-F238E27FC236}">
                <a16:creationId xmlns:a16="http://schemas.microsoft.com/office/drawing/2014/main" id="{EADCF67A-AD91-8CFE-66DF-F0BFF4E7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167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48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Wholesale: Various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7180553" y="6302469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439273" y="3979240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084948" y="6345262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FD3D0-E375-F93F-40A6-BCE4D666468C}"/>
              </a:ext>
            </a:extLst>
          </p:cNvPr>
          <p:cNvSpPr/>
          <p:nvPr/>
        </p:nvSpPr>
        <p:spPr>
          <a:xfrm>
            <a:off x="4776029" y="2714799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tray of ground meat&#10;&#10;Description automatically generated">
            <a:extLst>
              <a:ext uri="{FF2B5EF4-FFF2-40B4-BE49-F238E27FC236}">
                <a16:creationId xmlns:a16="http://schemas.microsoft.com/office/drawing/2014/main" id="{76221BD0-0425-0518-6718-420C9F50D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7" y="1445416"/>
            <a:ext cx="3804671" cy="2792629"/>
          </a:xfrm>
          <a:prstGeom prst="rect">
            <a:avLst/>
          </a:prstGeom>
        </p:spPr>
      </p:pic>
      <p:pic>
        <p:nvPicPr>
          <p:cNvPr id="13" name="Picture 12" descr="Raw burgers on a paper towel&#10;&#10;Description automatically generated">
            <a:extLst>
              <a:ext uri="{FF2B5EF4-FFF2-40B4-BE49-F238E27FC236}">
                <a16:creationId xmlns:a16="http://schemas.microsoft.com/office/drawing/2014/main" id="{3CDF5CCB-13E2-D73F-5855-744CDDE10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73" y="1574139"/>
            <a:ext cx="3853941" cy="2792629"/>
          </a:xfrm>
          <a:prstGeom prst="rect">
            <a:avLst/>
          </a:prstGeom>
        </p:spPr>
      </p:pic>
      <p:pic>
        <p:nvPicPr>
          <p:cNvPr id="15" name="Picture 14" descr="A group of sausages on a white background&#10;&#10;Description automatically generated">
            <a:extLst>
              <a:ext uri="{FF2B5EF4-FFF2-40B4-BE49-F238E27FC236}">
                <a16:creationId xmlns:a16="http://schemas.microsoft.com/office/drawing/2014/main" id="{2A01072B-0049-9180-D06C-6765BA37F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24" y="4844335"/>
            <a:ext cx="2628900" cy="1743075"/>
          </a:xfrm>
          <a:prstGeom prst="rect">
            <a:avLst/>
          </a:prstGeom>
        </p:spPr>
      </p:pic>
      <p:pic>
        <p:nvPicPr>
          <p:cNvPr id="17" name="Picture 16" descr="A close up of food&#10;&#10;Description automatically generated">
            <a:extLst>
              <a:ext uri="{FF2B5EF4-FFF2-40B4-BE49-F238E27FC236}">
                <a16:creationId xmlns:a16="http://schemas.microsoft.com/office/drawing/2014/main" id="{E45E4517-0173-D7B9-369B-0D467F392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36" y="4754321"/>
            <a:ext cx="2743200" cy="16668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D9884B-C843-F4EC-1AD7-06F63275C06D}"/>
              </a:ext>
            </a:extLst>
          </p:cNvPr>
          <p:cNvSpPr txBox="1"/>
          <p:nvPr/>
        </p:nvSpPr>
        <p:spPr>
          <a:xfrm>
            <a:off x="1123409" y="4302474"/>
            <a:ext cx="350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Retail: Ground Pork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14F120-1C44-BB7C-8885-F72BFF4A605E}"/>
              </a:ext>
            </a:extLst>
          </p:cNvPr>
          <p:cNvSpPr txBox="1"/>
          <p:nvPr/>
        </p:nvSpPr>
        <p:spPr>
          <a:xfrm>
            <a:off x="7572257" y="4487140"/>
            <a:ext cx="350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Retail: Cubed Steak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157E2-0FE2-2956-C1AD-440584F6CFE5}"/>
              </a:ext>
            </a:extLst>
          </p:cNvPr>
          <p:cNvSpPr txBox="1"/>
          <p:nvPr/>
        </p:nvSpPr>
        <p:spPr>
          <a:xfrm>
            <a:off x="1094663" y="6498448"/>
            <a:ext cx="350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Retail: Sausage Links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1298A3-BFB3-DEFD-4F0E-87415F380991}"/>
              </a:ext>
            </a:extLst>
          </p:cNvPr>
          <p:cNvSpPr txBox="1"/>
          <p:nvPr/>
        </p:nvSpPr>
        <p:spPr>
          <a:xfrm>
            <a:off x="7739236" y="6402744"/>
            <a:ext cx="350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Retail: Sausage Patties</a:t>
            </a:r>
          </a:p>
        </p:txBody>
      </p:sp>
    </p:spTree>
    <p:extLst>
      <p:ext uri="{BB962C8B-B14F-4D97-AF65-F5344CB8AC3E}">
        <p14:creationId xmlns:p14="http://schemas.microsoft.com/office/powerpoint/2010/main" val="393218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Wholesale: Variety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6640927" y="5897579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7428609" y="4443748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2843839" y="4168905"/>
            <a:ext cx="1881815" cy="436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2928305" y="4971140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703759" y="5924358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FD3D0-E375-F93F-40A6-BCE4D666468C}"/>
              </a:ext>
            </a:extLst>
          </p:cNvPr>
          <p:cNvSpPr/>
          <p:nvPr/>
        </p:nvSpPr>
        <p:spPr>
          <a:xfrm>
            <a:off x="4558111" y="3576150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DDFEC-D0E2-0B78-FCC7-11EF08376A24}"/>
              </a:ext>
            </a:extLst>
          </p:cNvPr>
          <p:cNvSpPr/>
          <p:nvPr/>
        </p:nvSpPr>
        <p:spPr>
          <a:xfrm>
            <a:off x="7053078" y="3679568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ece of food on a black surface&#10;&#10;Description automatically generated">
            <a:extLst>
              <a:ext uri="{FF2B5EF4-FFF2-40B4-BE49-F238E27FC236}">
                <a16:creationId xmlns:a16="http://schemas.microsoft.com/office/drawing/2014/main" id="{7F8BAFB1-4396-ECD7-2107-D5E949D8D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53" y="3017519"/>
            <a:ext cx="2776605" cy="2482285"/>
          </a:xfrm>
          <a:prstGeom prst="rect">
            <a:avLst/>
          </a:prstGeom>
        </p:spPr>
      </p:pic>
      <p:pic>
        <p:nvPicPr>
          <p:cNvPr id="14" name="Picture 13" descr="A group of meat on a white surface&#10;&#10;Description automatically generated">
            <a:extLst>
              <a:ext uri="{FF2B5EF4-FFF2-40B4-BE49-F238E27FC236}">
                <a16:creationId xmlns:a16="http://schemas.microsoft.com/office/drawing/2014/main" id="{3433D6B0-E781-3B38-A008-4945B6B32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41" y="3047437"/>
            <a:ext cx="2908350" cy="24822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FA748A-F677-6201-0DAB-8AF93AFF218F}"/>
              </a:ext>
            </a:extLst>
          </p:cNvPr>
          <p:cNvSpPr txBox="1"/>
          <p:nvPr/>
        </p:nvSpPr>
        <p:spPr>
          <a:xfrm>
            <a:off x="2576024" y="5680575"/>
            <a:ext cx="270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Retail: Smoked Jowl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3D6C9E-2007-465C-B4BF-6770A8C6F5D9}"/>
              </a:ext>
            </a:extLst>
          </p:cNvPr>
          <p:cNvSpPr txBox="1"/>
          <p:nvPr/>
        </p:nvSpPr>
        <p:spPr>
          <a:xfrm>
            <a:off x="7175453" y="5743930"/>
            <a:ext cx="270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Retail: Smoked Hocks</a:t>
            </a:r>
          </a:p>
        </p:txBody>
      </p:sp>
    </p:spTree>
    <p:extLst>
      <p:ext uri="{BB962C8B-B14F-4D97-AF65-F5344CB8AC3E}">
        <p14:creationId xmlns:p14="http://schemas.microsoft.com/office/powerpoint/2010/main" val="383472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8CDA-544F-AB23-471B-B811B718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meat identification important?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0548-D582-6760-41AB-610B7C368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Meat identification is utilized to better inform producers and bridge the gap to consumer demands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Various wholesale and retail cuts of pork serve different purposes in the industry, varying in type and kind</a:t>
            </a:r>
          </a:p>
          <a:p>
            <a:endParaRPr lang="en-US" dirty="0"/>
          </a:p>
          <a:p>
            <a:r>
              <a:rPr lang="en-US" dirty="0"/>
              <a:t>We as producers want to be as efficient as possible, with pigs that go to market with profitable carcasses and harvest with increased cut-out value </a:t>
            </a:r>
          </a:p>
        </p:txBody>
      </p:sp>
    </p:spTree>
    <p:extLst>
      <p:ext uri="{BB962C8B-B14F-4D97-AF65-F5344CB8AC3E}">
        <p14:creationId xmlns:p14="http://schemas.microsoft.com/office/powerpoint/2010/main" val="182313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Wholesale: Variety (Organs)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6640927" y="5897579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7428609" y="4443748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2843839" y="4168905"/>
            <a:ext cx="1881815" cy="436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2928305" y="4971140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703759" y="5924358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FD3D0-E375-F93F-40A6-BCE4D666468C}"/>
              </a:ext>
            </a:extLst>
          </p:cNvPr>
          <p:cNvSpPr/>
          <p:nvPr/>
        </p:nvSpPr>
        <p:spPr>
          <a:xfrm>
            <a:off x="4558111" y="3576150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DDFEC-D0E2-0B78-FCC7-11EF08376A24}"/>
              </a:ext>
            </a:extLst>
          </p:cNvPr>
          <p:cNvSpPr/>
          <p:nvPr/>
        </p:nvSpPr>
        <p:spPr>
          <a:xfrm>
            <a:off x="7053078" y="3679568"/>
            <a:ext cx="1881815" cy="3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A748A-F677-6201-0DAB-8AF93AFF218F}"/>
              </a:ext>
            </a:extLst>
          </p:cNvPr>
          <p:cNvSpPr txBox="1"/>
          <p:nvPr/>
        </p:nvSpPr>
        <p:spPr>
          <a:xfrm>
            <a:off x="291830" y="4289297"/>
            <a:ext cx="270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Retail: Tongue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3D6C9E-2007-465C-B4BF-6770A8C6F5D9}"/>
              </a:ext>
            </a:extLst>
          </p:cNvPr>
          <p:cNvSpPr txBox="1"/>
          <p:nvPr/>
        </p:nvSpPr>
        <p:spPr>
          <a:xfrm>
            <a:off x="2792922" y="5597357"/>
            <a:ext cx="270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Retail: Liver</a:t>
            </a:r>
          </a:p>
        </p:txBody>
      </p:sp>
      <p:pic>
        <p:nvPicPr>
          <p:cNvPr id="12" name="Picture 11" descr="A close-up of a kidney&#10;&#10;Description automatically generated">
            <a:extLst>
              <a:ext uri="{FF2B5EF4-FFF2-40B4-BE49-F238E27FC236}">
                <a16:creationId xmlns:a16="http://schemas.microsoft.com/office/drawing/2014/main" id="{7A2060AB-8338-3685-81F9-5C43E821D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17" name="Picture 16" descr="A close up of a heart&#10;&#10;Description automatically generated">
            <a:extLst>
              <a:ext uri="{FF2B5EF4-FFF2-40B4-BE49-F238E27FC236}">
                <a16:creationId xmlns:a16="http://schemas.microsoft.com/office/drawing/2014/main" id="{0E029AC9-CACE-06F1-39A9-130912246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54" y="3845712"/>
            <a:ext cx="1090739" cy="1834711"/>
          </a:xfrm>
          <a:prstGeom prst="rect">
            <a:avLst/>
          </a:prstGeom>
        </p:spPr>
      </p:pic>
      <p:pic>
        <p:nvPicPr>
          <p:cNvPr id="20" name="Picture 19" descr="A piece of raw meat&#10;&#10;Description automatically generated">
            <a:extLst>
              <a:ext uri="{FF2B5EF4-FFF2-40B4-BE49-F238E27FC236}">
                <a16:creationId xmlns:a16="http://schemas.microsoft.com/office/drawing/2014/main" id="{7AB821BA-E06F-9E84-5206-64E8A066E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99" y="3822886"/>
            <a:ext cx="2466975" cy="1847850"/>
          </a:xfrm>
          <a:prstGeom prst="rect">
            <a:avLst/>
          </a:prstGeom>
        </p:spPr>
      </p:pic>
      <p:pic>
        <p:nvPicPr>
          <p:cNvPr id="27" name="Picture 26" descr="A raw meat on a white background&#10;&#10;Description automatically generated">
            <a:extLst>
              <a:ext uri="{FF2B5EF4-FFF2-40B4-BE49-F238E27FC236}">
                <a16:creationId xmlns:a16="http://schemas.microsoft.com/office/drawing/2014/main" id="{73BC276A-38FD-34B1-1573-EE837EE4D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" y="2347746"/>
            <a:ext cx="2002185" cy="2002185"/>
          </a:xfrm>
          <a:prstGeom prst="rect">
            <a:avLst/>
          </a:prstGeom>
        </p:spPr>
      </p:pic>
      <p:pic>
        <p:nvPicPr>
          <p:cNvPr id="30" name="Picture 29" descr="A pile of raw meat&#10;&#10;Description automatically generated">
            <a:extLst>
              <a:ext uri="{FF2B5EF4-FFF2-40B4-BE49-F238E27FC236}">
                <a16:creationId xmlns:a16="http://schemas.microsoft.com/office/drawing/2014/main" id="{6B9F69C3-84F7-632D-3C15-B60591537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59" y="2256886"/>
            <a:ext cx="2533973" cy="15544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3747F05-DCF3-963E-02E4-7382A864F941}"/>
              </a:ext>
            </a:extLst>
          </p:cNvPr>
          <p:cNvSpPr txBox="1"/>
          <p:nvPr/>
        </p:nvSpPr>
        <p:spPr>
          <a:xfrm>
            <a:off x="5191980" y="4309632"/>
            <a:ext cx="270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Retail: Kidney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ACD7C4-0217-4B48-C71F-DA9DA8F89661}"/>
              </a:ext>
            </a:extLst>
          </p:cNvPr>
          <p:cNvSpPr txBox="1"/>
          <p:nvPr/>
        </p:nvSpPr>
        <p:spPr>
          <a:xfrm>
            <a:off x="7812250" y="5720373"/>
            <a:ext cx="270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Retail: Heart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5D9FFD-4662-60A9-5943-D0D41F2D23F0}"/>
              </a:ext>
            </a:extLst>
          </p:cNvPr>
          <p:cNvSpPr txBox="1"/>
          <p:nvPr/>
        </p:nvSpPr>
        <p:spPr>
          <a:xfrm>
            <a:off x="10000752" y="3884839"/>
            <a:ext cx="270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Retail: Brain</a:t>
            </a:r>
          </a:p>
        </p:txBody>
      </p:sp>
    </p:spTree>
    <p:extLst>
      <p:ext uri="{BB962C8B-B14F-4D97-AF65-F5344CB8AC3E}">
        <p14:creationId xmlns:p14="http://schemas.microsoft.com/office/powerpoint/2010/main" val="3984947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1024E-C639-B534-AAF8-62281DAE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Example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42F4-5AFE-F5B2-EB8C-BE9CC8D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3200" dirty="0"/>
              <a:t>Take a brief sample quiz to see what you learned and remembered about meat identification!</a:t>
            </a:r>
            <a:endParaRPr lang="en-US" sz="3200" dirty="0">
              <a:hlinkClick r:id="rId2"/>
            </a:endParaRPr>
          </a:p>
          <a:p>
            <a:endParaRPr lang="en-US" sz="2000" dirty="0"/>
          </a:p>
        </p:txBody>
      </p:sp>
      <p:pic>
        <p:nvPicPr>
          <p:cNvPr id="5" name="Picture 4" descr="A paper with a pencil&#10;&#10;Description automatically generated">
            <a:extLst>
              <a:ext uri="{FF2B5EF4-FFF2-40B4-BE49-F238E27FC236}">
                <a16:creationId xmlns:a16="http://schemas.microsoft.com/office/drawing/2014/main" id="{8729046F-4E30-FD84-7030-1F0FB6E10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037464"/>
            <a:ext cx="4747547" cy="48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9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670218"/>
            <a:ext cx="10909640" cy="1065836"/>
          </a:xfrm>
        </p:spPr>
        <p:txBody>
          <a:bodyPr anchor="ctr">
            <a:normAutofit/>
          </a:bodyPr>
          <a:lstStyle/>
          <a:p>
            <a:r>
              <a:rPr lang="en-US" sz="3100"/>
              <a:t>1. Which of these retail cuts comes from the wholesale Ham? 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ece of raw meat&#10;&#10;Description automatically generated">
            <a:extLst>
              <a:ext uri="{FF2B5EF4-FFF2-40B4-BE49-F238E27FC236}">
                <a16:creationId xmlns:a16="http://schemas.microsoft.com/office/drawing/2014/main" id="{0A9B0E9A-E3AD-4E48-106F-A20DA87CD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3010485"/>
            <a:ext cx="3758184" cy="2818638"/>
          </a:xfrm>
          <a:prstGeom prst="rect">
            <a:avLst/>
          </a:prstGeom>
        </p:spPr>
      </p:pic>
      <p:pic>
        <p:nvPicPr>
          <p:cNvPr id="5" name="Picture 4" descr="A piece of meat on a black background&#10;&#10;Description automatically generated">
            <a:extLst>
              <a:ext uri="{FF2B5EF4-FFF2-40B4-BE49-F238E27FC236}">
                <a16:creationId xmlns:a16="http://schemas.microsoft.com/office/drawing/2014/main" id="{16A5422B-B191-C97B-E3ED-71328FFB1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08" y="3010485"/>
            <a:ext cx="3758184" cy="2818638"/>
          </a:xfrm>
          <a:prstGeom prst="rect">
            <a:avLst/>
          </a:prstGeom>
        </p:spPr>
      </p:pic>
      <p:pic>
        <p:nvPicPr>
          <p:cNvPr id="7" name="Picture 6" descr="A piece of raw meat&#10;&#10;Description automatically generated">
            <a:extLst>
              <a:ext uri="{FF2B5EF4-FFF2-40B4-BE49-F238E27FC236}">
                <a16:creationId xmlns:a16="http://schemas.microsoft.com/office/drawing/2014/main" id="{90B6F953-4C32-D3A0-439E-AFF1F5DA9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75" y="3010485"/>
            <a:ext cx="3758184" cy="28186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9D663C-A70D-B6FB-A7E4-BB43B24B7FC5}"/>
              </a:ext>
            </a:extLst>
          </p:cNvPr>
          <p:cNvSpPr/>
          <p:nvPr/>
        </p:nvSpPr>
        <p:spPr>
          <a:xfrm>
            <a:off x="265741" y="3010485"/>
            <a:ext cx="764185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52B06-EB61-ADE8-C992-0037796E6F04}"/>
              </a:ext>
            </a:extLst>
          </p:cNvPr>
          <p:cNvSpPr/>
          <p:nvPr/>
        </p:nvSpPr>
        <p:spPr>
          <a:xfrm>
            <a:off x="4204084" y="3010485"/>
            <a:ext cx="736099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B32DE2-39D0-4791-0C84-71238EAE2BE7}"/>
              </a:ext>
            </a:extLst>
          </p:cNvPr>
          <p:cNvSpPr/>
          <p:nvPr/>
        </p:nvSpPr>
        <p:spPr>
          <a:xfrm>
            <a:off x="8168352" y="3010485"/>
            <a:ext cx="728084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7667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en-US" sz="5600" b="1" dirty="0"/>
              <a:t>A.</a:t>
            </a:r>
            <a:br>
              <a:rPr lang="en-US" sz="5600" dirty="0"/>
            </a:br>
            <a:r>
              <a:rPr lang="en-US" sz="5600" dirty="0"/>
              <a:t>ANSWER Retail: Center Slice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ece of meat on a black background&#10;&#10;Description automatically generated">
            <a:extLst>
              <a:ext uri="{FF2B5EF4-FFF2-40B4-BE49-F238E27FC236}">
                <a16:creationId xmlns:a16="http://schemas.microsoft.com/office/drawing/2014/main" id="{657483F5-DB10-9C34-1F4E-707530360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41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True/ False: Jowl is one of the 5 wholesale cuts of pork?</a:t>
            </a:r>
          </a:p>
        </p:txBody>
      </p:sp>
    </p:spTree>
    <p:extLst>
      <p:ext uri="{BB962C8B-B14F-4D97-AF65-F5344CB8AC3E}">
        <p14:creationId xmlns:p14="http://schemas.microsoft.com/office/powerpoint/2010/main" val="3442882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6600"/>
              <a:t>False- ANSWER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8EA1B-FFE2-93C8-70EF-423E5DCB8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dirty="0"/>
              <a:t>Jowl is a retail cut from the wholesale various!</a:t>
            </a:r>
          </a:p>
        </p:txBody>
      </p:sp>
      <p:pic>
        <p:nvPicPr>
          <p:cNvPr id="4" name="Picture 3" descr="109P">
            <a:extLst>
              <a:ext uri="{FF2B5EF4-FFF2-40B4-BE49-F238E27FC236}">
                <a16:creationId xmlns:a16="http://schemas.microsoft.com/office/drawing/2014/main" id="{931E748E-6AB4-695C-858C-9612B0B7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98037" y="591670"/>
            <a:ext cx="4391329" cy="2742004"/>
          </a:xfrm>
          <a:prstGeom prst="rect">
            <a:avLst/>
          </a:prstGeom>
          <a:noFill/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2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9ECD1F-1B32-4E48-9736-A1BC9A323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67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en-US" sz="3400"/>
              <a:t>3. Which of the following retail cuts is the top loin chop?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ece of raw meat&#10;&#10;Description automatically generated">
            <a:extLst>
              <a:ext uri="{FF2B5EF4-FFF2-40B4-BE49-F238E27FC236}">
                <a16:creationId xmlns:a16="http://schemas.microsoft.com/office/drawing/2014/main" id="{4C22D0A3-E487-8233-6729-10923D12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r="5866"/>
          <a:stretch/>
        </p:blipFill>
        <p:spPr>
          <a:xfrm>
            <a:off x="4054251" y="883463"/>
            <a:ext cx="3721608" cy="2542032"/>
          </a:xfrm>
          <a:prstGeom prst="rect">
            <a:avLst/>
          </a:prstGeom>
        </p:spPr>
      </p:pic>
      <p:pic>
        <p:nvPicPr>
          <p:cNvPr id="4" name="Picture 3" descr="A close-up of a pair of mea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32A31DC-907A-BA3E-94B2-C4ACC7DB1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6" r="1" b="13146"/>
          <a:stretch/>
        </p:blipFill>
        <p:spPr>
          <a:xfrm>
            <a:off x="7910946" y="883463"/>
            <a:ext cx="3719192" cy="2542032"/>
          </a:xfrm>
          <a:prstGeom prst="rect">
            <a:avLst/>
          </a:prstGeom>
        </p:spPr>
      </p:pic>
      <p:pic>
        <p:nvPicPr>
          <p:cNvPr id="5" name="Picture 4" descr="A piece of raw mea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F20A782-EA63-7562-83D0-67AE339245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r="14925" b="3"/>
          <a:stretch/>
        </p:blipFill>
        <p:spPr>
          <a:xfrm>
            <a:off x="4054251" y="3548348"/>
            <a:ext cx="3721608" cy="2542032"/>
          </a:xfrm>
          <a:prstGeom prst="rect">
            <a:avLst/>
          </a:prstGeom>
        </p:spPr>
      </p:pic>
      <p:pic>
        <p:nvPicPr>
          <p:cNvPr id="6" name="Picture 5" descr="A piece of raw mea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653A05F0-CC68-7B3D-2333-EA3BA1C88F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602" b="5"/>
          <a:stretch/>
        </p:blipFill>
        <p:spPr>
          <a:xfrm>
            <a:off x="7916372" y="3548347"/>
            <a:ext cx="3719192" cy="25420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65A41D-3E4F-D8C4-7EF2-13584B4CF6DE}"/>
              </a:ext>
            </a:extLst>
          </p:cNvPr>
          <p:cNvSpPr/>
          <p:nvPr/>
        </p:nvSpPr>
        <p:spPr>
          <a:xfrm>
            <a:off x="4136775" y="746538"/>
            <a:ext cx="764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69C5C-596B-6E49-DF42-9408966AF947}"/>
              </a:ext>
            </a:extLst>
          </p:cNvPr>
          <p:cNvSpPr/>
          <p:nvPr/>
        </p:nvSpPr>
        <p:spPr>
          <a:xfrm>
            <a:off x="8022827" y="703424"/>
            <a:ext cx="736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481A8E-A078-748A-AE09-03251108B762}"/>
              </a:ext>
            </a:extLst>
          </p:cNvPr>
          <p:cNvSpPr/>
          <p:nvPr/>
        </p:nvSpPr>
        <p:spPr>
          <a:xfrm>
            <a:off x="4154825" y="3425495"/>
            <a:ext cx="728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CB011C-996A-5196-3383-865B51827720}"/>
              </a:ext>
            </a:extLst>
          </p:cNvPr>
          <p:cNvSpPr/>
          <p:nvPr/>
        </p:nvSpPr>
        <p:spPr>
          <a:xfrm>
            <a:off x="7974565" y="3432506"/>
            <a:ext cx="769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8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9ECD1F-1B32-4E48-9736-A1BC9A323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67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en-US" sz="3400"/>
              <a:t>3. Which of the following retail cuts is the top loin chop?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ece of raw meat&#10;&#10;Description automatically generated">
            <a:extLst>
              <a:ext uri="{FF2B5EF4-FFF2-40B4-BE49-F238E27FC236}">
                <a16:creationId xmlns:a16="http://schemas.microsoft.com/office/drawing/2014/main" id="{4C22D0A3-E487-8233-6729-10923D12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r="5866"/>
          <a:stretch/>
        </p:blipFill>
        <p:spPr>
          <a:xfrm>
            <a:off x="4054251" y="883463"/>
            <a:ext cx="3721608" cy="2542032"/>
          </a:xfrm>
          <a:prstGeom prst="rect">
            <a:avLst/>
          </a:prstGeom>
        </p:spPr>
      </p:pic>
      <p:pic>
        <p:nvPicPr>
          <p:cNvPr id="4" name="Picture 3" descr="A close-up of a pair of mea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32A31DC-907A-BA3E-94B2-C4ACC7DB1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6" r="1" b="13146"/>
          <a:stretch/>
        </p:blipFill>
        <p:spPr>
          <a:xfrm>
            <a:off x="7910946" y="883463"/>
            <a:ext cx="3719192" cy="2542032"/>
          </a:xfrm>
          <a:prstGeom prst="rect">
            <a:avLst/>
          </a:prstGeom>
        </p:spPr>
      </p:pic>
      <p:pic>
        <p:nvPicPr>
          <p:cNvPr id="5" name="Picture 4" descr="A piece of raw mea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F20A782-EA63-7562-83D0-67AE339245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r="14925" b="3"/>
          <a:stretch/>
        </p:blipFill>
        <p:spPr>
          <a:xfrm>
            <a:off x="4054251" y="3548348"/>
            <a:ext cx="3721608" cy="2542032"/>
          </a:xfrm>
          <a:prstGeom prst="rect">
            <a:avLst/>
          </a:prstGeom>
        </p:spPr>
      </p:pic>
      <p:pic>
        <p:nvPicPr>
          <p:cNvPr id="6" name="Picture 5" descr="A piece of raw mea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653A05F0-CC68-7B3D-2333-EA3BA1C88F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602" b="5"/>
          <a:stretch/>
        </p:blipFill>
        <p:spPr>
          <a:xfrm>
            <a:off x="7916372" y="3548347"/>
            <a:ext cx="3719192" cy="25420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65A41D-3E4F-D8C4-7EF2-13584B4CF6DE}"/>
              </a:ext>
            </a:extLst>
          </p:cNvPr>
          <p:cNvSpPr/>
          <p:nvPr/>
        </p:nvSpPr>
        <p:spPr>
          <a:xfrm>
            <a:off x="3919164" y="593352"/>
            <a:ext cx="1826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A.-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 loin roast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69C5C-596B-6E49-DF42-9408966AF947}"/>
              </a:ext>
            </a:extLst>
          </p:cNvPr>
          <p:cNvSpPr/>
          <p:nvPr/>
        </p:nvSpPr>
        <p:spPr>
          <a:xfrm>
            <a:off x="7862061" y="750939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B.-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top loin chop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481A8E-A078-748A-AE09-03251108B762}"/>
              </a:ext>
            </a:extLst>
          </p:cNvPr>
          <p:cNvSpPr/>
          <p:nvPr/>
        </p:nvSpPr>
        <p:spPr>
          <a:xfrm>
            <a:off x="3939234" y="3425495"/>
            <a:ext cx="1806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C.-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tenderloin roast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CB011C-996A-5196-3383-865B51827720}"/>
              </a:ext>
            </a:extLst>
          </p:cNvPr>
          <p:cNvSpPr/>
          <p:nvPr/>
        </p:nvSpPr>
        <p:spPr>
          <a:xfrm>
            <a:off x="7923023" y="3462349"/>
            <a:ext cx="1620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D.-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sirloin roast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218" y="3757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4. The retail cut fresh shoulder roast comes from which wholesale cut?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B92B46D6-86B4-6C33-CAAB-3CB60844F6D6}"/>
              </a:ext>
            </a:extLst>
          </p:cNvPr>
          <p:cNvSpPr/>
          <p:nvPr/>
        </p:nvSpPr>
        <p:spPr>
          <a:xfrm>
            <a:off x="1614264" y="3554330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Picnic</a:t>
            </a: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4AD65D2-D25A-5343-D184-811305EC3EC8}"/>
              </a:ext>
            </a:extLst>
          </p:cNvPr>
          <p:cNvSpPr/>
          <p:nvPr/>
        </p:nvSpPr>
        <p:spPr>
          <a:xfrm>
            <a:off x="1614264" y="5287922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Loin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8197AE7-48E0-BDD5-35D7-B47CDC4D4AF7}"/>
              </a:ext>
            </a:extLst>
          </p:cNvPr>
          <p:cNvSpPr/>
          <p:nvPr/>
        </p:nvSpPr>
        <p:spPr>
          <a:xfrm>
            <a:off x="6255391" y="5287921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D5E32836-3B58-F0A9-B00D-0A2CE8F63E11}"/>
              </a:ext>
            </a:extLst>
          </p:cNvPr>
          <p:cNvSpPr/>
          <p:nvPr/>
        </p:nvSpPr>
        <p:spPr>
          <a:xfrm>
            <a:off x="6142304" y="3554330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Boston Butt</a:t>
            </a:r>
          </a:p>
        </p:txBody>
      </p:sp>
    </p:spTree>
    <p:extLst>
      <p:ext uri="{BB962C8B-B14F-4D97-AF65-F5344CB8AC3E}">
        <p14:creationId xmlns:p14="http://schemas.microsoft.com/office/powerpoint/2010/main" val="704468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218" y="3757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4. The retail cut shoulder roast comes from which wholesale cut?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B92B46D6-86B4-6C33-CAAB-3CB60844F6D6}"/>
              </a:ext>
            </a:extLst>
          </p:cNvPr>
          <p:cNvSpPr/>
          <p:nvPr/>
        </p:nvSpPr>
        <p:spPr>
          <a:xfrm>
            <a:off x="1614264" y="3554330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Picnic</a:t>
            </a: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4AD65D2-D25A-5343-D184-811305EC3EC8}"/>
              </a:ext>
            </a:extLst>
          </p:cNvPr>
          <p:cNvSpPr/>
          <p:nvPr/>
        </p:nvSpPr>
        <p:spPr>
          <a:xfrm>
            <a:off x="1614264" y="5287922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Loin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8197AE7-48E0-BDD5-35D7-B47CDC4D4AF7}"/>
              </a:ext>
            </a:extLst>
          </p:cNvPr>
          <p:cNvSpPr/>
          <p:nvPr/>
        </p:nvSpPr>
        <p:spPr>
          <a:xfrm>
            <a:off x="6255391" y="5287921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D5E32836-3B58-F0A9-B00D-0A2CE8F63E11}"/>
              </a:ext>
            </a:extLst>
          </p:cNvPr>
          <p:cNvSpPr/>
          <p:nvPr/>
        </p:nvSpPr>
        <p:spPr>
          <a:xfrm>
            <a:off x="6142304" y="3554330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Boston Butt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519D82-7D05-7582-7233-F6F563D7C905}"/>
              </a:ext>
            </a:extLst>
          </p:cNvPr>
          <p:cNvSpPr/>
          <p:nvPr/>
        </p:nvSpPr>
        <p:spPr>
          <a:xfrm>
            <a:off x="5964572" y="3028426"/>
            <a:ext cx="3405931" cy="205530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54AA-699D-5D0E-9C35-E120EC19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to Know!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F219-D1C5-7122-6A66-0981B70DA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35" y="1771033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u="sng" dirty="0"/>
              <a:t>Wholesale Cut</a:t>
            </a:r>
            <a:r>
              <a:rPr lang="en-US" dirty="0"/>
              <a:t>: is a larger cut of meat that is often distributed at the wholesale level to grocery stores or meat markets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Retail Cut</a:t>
            </a:r>
            <a:r>
              <a:rPr lang="en-US" dirty="0"/>
              <a:t>: is a consumer driven cut, that are sized for direct purchase as a meat product, that come from within a wholesale cut.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Meat Quality</a:t>
            </a:r>
            <a:r>
              <a:rPr lang="en-US" dirty="0"/>
              <a:t>: is measured by evaluating the muscle and leanness of the meat through standards of color, firmness, wetness, and marbling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Color</a:t>
            </a:r>
            <a:r>
              <a:rPr lang="en-US" dirty="0"/>
              <a:t>: is standardized by P (pale), R (red), or D (dark). Most consumers prefer pork that is red or pink in color.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PSE</a:t>
            </a:r>
            <a:r>
              <a:rPr lang="en-US" dirty="0"/>
              <a:t>: is low quality pork that is pale, soft, exudative, pigs who are carriers or positive for the stress gene often produce PSE pork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Marbling</a:t>
            </a:r>
            <a:r>
              <a:rPr lang="en-US" dirty="0"/>
              <a:t>: is the intramuscular fat within the muscle, that gives pork it’s flavor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15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Which wholesale cut of pork is being highlighted?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35FB0-8DB8-9EB7-8806-D2B3206F1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928" y="3602038"/>
            <a:ext cx="5505186" cy="3096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39D1EF-E291-AF74-6CCC-FBCC49DFA4F0}"/>
              </a:ext>
            </a:extLst>
          </p:cNvPr>
          <p:cNvSpPr/>
          <p:nvPr/>
        </p:nvSpPr>
        <p:spPr>
          <a:xfrm>
            <a:off x="4398072" y="4591455"/>
            <a:ext cx="738133" cy="424758"/>
          </a:xfrm>
          <a:prstGeom prst="rect">
            <a:avLst/>
          </a:prstGeom>
          <a:solidFill>
            <a:srgbClr val="FB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A6DB1-DEDA-8459-614D-3078EF21FD49}"/>
              </a:ext>
            </a:extLst>
          </p:cNvPr>
          <p:cNvSpPr/>
          <p:nvPr/>
        </p:nvSpPr>
        <p:spPr>
          <a:xfrm>
            <a:off x="5834523" y="3829455"/>
            <a:ext cx="738133" cy="424758"/>
          </a:xfrm>
          <a:prstGeom prst="rect">
            <a:avLst/>
          </a:prstGeom>
          <a:solidFill>
            <a:srgbClr val="FB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86318-BD15-D347-FF82-2EA5A428BEF9}"/>
              </a:ext>
            </a:extLst>
          </p:cNvPr>
          <p:cNvSpPr/>
          <p:nvPr/>
        </p:nvSpPr>
        <p:spPr>
          <a:xfrm>
            <a:off x="5834523" y="4725613"/>
            <a:ext cx="738133" cy="424758"/>
          </a:xfrm>
          <a:prstGeom prst="rect">
            <a:avLst/>
          </a:prstGeom>
          <a:solidFill>
            <a:srgbClr val="FB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5AB453-8C63-E993-E1CB-07B8B51458E2}"/>
              </a:ext>
            </a:extLst>
          </p:cNvPr>
          <p:cNvSpPr/>
          <p:nvPr/>
        </p:nvSpPr>
        <p:spPr>
          <a:xfrm>
            <a:off x="8169162" y="5523258"/>
            <a:ext cx="1373672" cy="424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7F94D-85CE-C1C6-D62E-0B620288B1E7}"/>
              </a:ext>
            </a:extLst>
          </p:cNvPr>
          <p:cNvSpPr/>
          <p:nvPr/>
        </p:nvSpPr>
        <p:spPr>
          <a:xfrm>
            <a:off x="7536952" y="4041834"/>
            <a:ext cx="738133" cy="424758"/>
          </a:xfrm>
          <a:prstGeom prst="rect">
            <a:avLst/>
          </a:prstGeom>
          <a:solidFill>
            <a:srgbClr val="FB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52BAA9-C312-CCE6-BA26-6B5F8AEB1087}"/>
              </a:ext>
            </a:extLst>
          </p:cNvPr>
          <p:cNvSpPr/>
          <p:nvPr/>
        </p:nvSpPr>
        <p:spPr>
          <a:xfrm>
            <a:off x="7427118" y="4869987"/>
            <a:ext cx="738133" cy="280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203212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3F68-80A9-77B6-E3EB-553AEBE3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923" y="0"/>
            <a:ext cx="9144000" cy="2387600"/>
          </a:xfrm>
        </p:spPr>
        <p:txBody>
          <a:bodyPr/>
          <a:lstStyle/>
          <a:p>
            <a:r>
              <a:rPr lang="en-US" dirty="0"/>
              <a:t>5. Answer- Picnic Shoulder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8EA1B-FFE2-93C8-70EF-423E5DCB8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35FB0-8DB8-9EB7-8806-D2B3206F1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171" y="2766912"/>
            <a:ext cx="6536318" cy="367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92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3B2A-0464-B557-CFE6-6FA5E39B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76" y="30494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have completed the </a:t>
            </a:r>
            <a:b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“Meat Identification”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Skillathon</a:t>
            </a:r>
            <a:b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Resource! Check out our other </a:t>
            </a:r>
            <a:b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resources to become a real expert!</a:t>
            </a:r>
            <a:b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E81EF9-DA45-DD74-10F6-E9385BD5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036" y="1529615"/>
            <a:ext cx="3737164" cy="24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6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0284A-9323-C00B-0417-09B1AAB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731896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Wholesale Cuts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BC21-48A7-3B26-B1C8-112A367C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35" y="2582900"/>
            <a:ext cx="5246098" cy="4275100"/>
          </a:xfrm>
        </p:spPr>
        <p:txBody>
          <a:bodyPr anchor="t">
            <a:normAutofit/>
          </a:bodyPr>
          <a:lstStyle/>
          <a:p>
            <a:endParaRPr lang="en-US" sz="2200" dirty="0">
              <a:effectLst/>
              <a:hlinkClick r:id="rId2"/>
            </a:endParaRPr>
          </a:p>
          <a:p>
            <a:r>
              <a:rPr lang="en-US" sz="1700" dirty="0"/>
              <a:t>Within pork, we have five main wholesale cuts:</a:t>
            </a:r>
          </a:p>
          <a:p>
            <a:pPr lvl="1"/>
            <a:r>
              <a:rPr lang="en-US" sz="1700" dirty="0"/>
              <a:t>1. Boston Butt</a:t>
            </a:r>
          </a:p>
          <a:p>
            <a:pPr lvl="1"/>
            <a:r>
              <a:rPr lang="en-US" sz="1700" dirty="0"/>
              <a:t>2. Picnic Shoulder</a:t>
            </a:r>
          </a:p>
          <a:p>
            <a:pPr lvl="1"/>
            <a:r>
              <a:rPr lang="en-US" sz="1700" dirty="0"/>
              <a:t>3. Loin</a:t>
            </a:r>
          </a:p>
          <a:p>
            <a:pPr lvl="1"/>
            <a:r>
              <a:rPr lang="en-US" sz="1700" dirty="0"/>
              <a:t>4. Side/Belly</a:t>
            </a:r>
          </a:p>
          <a:p>
            <a:pPr lvl="1"/>
            <a:r>
              <a:rPr lang="en-US" sz="1700" dirty="0"/>
              <a:t>5. Ham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We also have various cuts that come from ground up other wholesales put together, this includes ground pork, sausage, and cubed meat.</a:t>
            </a:r>
          </a:p>
          <a:p>
            <a:pPr lvl="1"/>
            <a:r>
              <a:rPr lang="en-US" sz="1700" dirty="0"/>
              <a:t>Variety cuts include other cuts that do not belong to a particular wholesale this includes organ meat, jowl, and hocks. </a:t>
            </a:r>
          </a:p>
        </p:txBody>
      </p:sp>
      <p:pic>
        <p:nvPicPr>
          <p:cNvPr id="8" name="Picture 7" descr="A diagram of a pig&#10;&#10;Description automatically generated">
            <a:extLst>
              <a:ext uri="{FF2B5EF4-FFF2-40B4-BE49-F238E27FC236}">
                <a16:creationId xmlns:a16="http://schemas.microsoft.com/office/drawing/2014/main" id="{D443A351-5945-BC0D-3C71-5848249F1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3"/>
          <a:stretch/>
        </p:blipFill>
        <p:spPr>
          <a:xfrm>
            <a:off x="5619933" y="1945862"/>
            <a:ext cx="6572067" cy="53954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7D1E40-D277-3E11-AE14-0ABD24DC6785}"/>
              </a:ext>
            </a:extLst>
          </p:cNvPr>
          <p:cNvSpPr/>
          <p:nvPr/>
        </p:nvSpPr>
        <p:spPr>
          <a:xfrm>
            <a:off x="8910536" y="2592044"/>
            <a:ext cx="1206230" cy="321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26DCB2-3304-D9D4-F709-C8EE6518BE4C}"/>
              </a:ext>
            </a:extLst>
          </p:cNvPr>
          <p:cNvSpPr/>
          <p:nvPr/>
        </p:nvSpPr>
        <p:spPr>
          <a:xfrm>
            <a:off x="10866031" y="3411973"/>
            <a:ext cx="952134" cy="321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29ED7-1F16-0446-934A-28490631689F}"/>
              </a:ext>
            </a:extLst>
          </p:cNvPr>
          <p:cNvSpPr/>
          <p:nvPr/>
        </p:nvSpPr>
        <p:spPr>
          <a:xfrm>
            <a:off x="9089313" y="3642075"/>
            <a:ext cx="1206230" cy="321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Side/Belly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2C777-FB7E-DA70-53DC-E5B42F95D8DE}"/>
              </a:ext>
            </a:extLst>
          </p:cNvPr>
          <p:cNvSpPr/>
          <p:nvPr/>
        </p:nvSpPr>
        <p:spPr>
          <a:xfrm>
            <a:off x="7036752" y="2664069"/>
            <a:ext cx="1206230" cy="5011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Boston Butt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D1FF9-67CB-8B04-F488-18CDB06898ED}"/>
              </a:ext>
            </a:extLst>
          </p:cNvPr>
          <p:cNvSpPr/>
          <p:nvPr/>
        </p:nvSpPr>
        <p:spPr>
          <a:xfrm>
            <a:off x="7312595" y="3692770"/>
            <a:ext cx="1065875" cy="7071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Picnic Shoulder</a:t>
            </a:r>
          </a:p>
        </p:txBody>
      </p:sp>
    </p:spTree>
    <p:extLst>
      <p:ext uri="{BB962C8B-B14F-4D97-AF65-F5344CB8AC3E}">
        <p14:creationId xmlns:p14="http://schemas.microsoft.com/office/powerpoint/2010/main" val="134052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969" y="-38405"/>
            <a:ext cx="10515600" cy="1325563"/>
          </a:xfrm>
        </p:spPr>
        <p:txBody>
          <a:bodyPr/>
          <a:lstStyle/>
          <a:p>
            <a:r>
              <a:rPr lang="en-US" dirty="0"/>
              <a:t>Wholesale: Boston Butt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346649" y="402433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76397" y="4807187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5668936" y="6387847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68185-76B6-D5F9-8502-F6FCDEC9C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7" y="3915954"/>
            <a:ext cx="3174973" cy="238123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1FA0F2-E87D-74F2-C363-89B99B679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915" y="6345632"/>
            <a:ext cx="3170199" cy="5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Retail: Blade Steak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1BFD27-7B7F-CC4A-7EE2-3BD1524EA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00" y="1107735"/>
            <a:ext cx="3485186" cy="23954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D7F64998-58E3-E917-3269-32146BEC2DDB}"/>
              </a:ext>
            </a:extLst>
          </p:cNvPr>
          <p:cNvSpPr txBox="1">
            <a:spLocks/>
          </p:cNvSpPr>
          <p:nvPr/>
        </p:nvSpPr>
        <p:spPr>
          <a:xfrm>
            <a:off x="8196857" y="3588527"/>
            <a:ext cx="3133175" cy="432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Retail: Neck Bones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09ABBE2F-9A04-7A7A-0779-C5FBF81E0A15}"/>
              </a:ext>
            </a:extLst>
          </p:cNvPr>
          <p:cNvSpPr txBox="1">
            <a:spLocks/>
          </p:cNvSpPr>
          <p:nvPr/>
        </p:nvSpPr>
        <p:spPr>
          <a:xfrm>
            <a:off x="832955" y="3132715"/>
            <a:ext cx="3133175" cy="162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Retail: Blade Roast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B7CCB-BB0E-DF1A-50AE-06FE55EB3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1" y="1117868"/>
            <a:ext cx="3062362" cy="19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Wholesale: Picnic Shoulder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346649" y="402433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5668936" y="6387847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ece of raw meat&#10;&#10;Description automatically generated">
            <a:extLst>
              <a:ext uri="{FF2B5EF4-FFF2-40B4-BE49-F238E27FC236}">
                <a16:creationId xmlns:a16="http://schemas.microsoft.com/office/drawing/2014/main" id="{AE54F1B1-DA89-4861-8F37-5FD72AE48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6" y="2676296"/>
            <a:ext cx="3170199" cy="2176745"/>
          </a:xfrm>
          <a:prstGeom prst="rect">
            <a:avLst/>
          </a:prstGeom>
        </p:spPr>
      </p:pic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F62D889A-BA51-106E-6514-D419C907C5D5}"/>
              </a:ext>
            </a:extLst>
          </p:cNvPr>
          <p:cNvSpPr txBox="1">
            <a:spLocks/>
          </p:cNvSpPr>
          <p:nvPr/>
        </p:nvSpPr>
        <p:spPr>
          <a:xfrm>
            <a:off x="6780061" y="4989341"/>
            <a:ext cx="3133175" cy="432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Retail: Arm Steak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B62F13-F6AA-5CFC-2FAA-52A30C56F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r="16660"/>
          <a:stretch/>
        </p:blipFill>
        <p:spPr>
          <a:xfrm>
            <a:off x="638284" y="2334454"/>
            <a:ext cx="3133175" cy="2917680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EF237BA-F1E5-28C3-51D4-2209ED39780B}"/>
              </a:ext>
            </a:extLst>
          </p:cNvPr>
          <p:cNvSpPr txBox="1">
            <a:spLocks/>
          </p:cNvSpPr>
          <p:nvPr/>
        </p:nvSpPr>
        <p:spPr>
          <a:xfrm>
            <a:off x="986762" y="5066240"/>
            <a:ext cx="3133175" cy="432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Retail: Picnic Roast</a:t>
            </a:r>
          </a:p>
        </p:txBody>
      </p:sp>
    </p:spTree>
    <p:extLst>
      <p:ext uri="{BB962C8B-B14F-4D97-AF65-F5344CB8AC3E}">
        <p14:creationId xmlns:p14="http://schemas.microsoft.com/office/powerpoint/2010/main" val="360509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Wholesale: Loin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439273" y="3979240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7357905" y="6357984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4E4FE5-E0D5-971D-0B1A-351C3F82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76" y="1834812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8500" dirty="0"/>
              <a:t>Retail Cuts</a:t>
            </a:r>
          </a:p>
          <a:p>
            <a:pPr marL="0" indent="0">
              <a:buNone/>
            </a:pPr>
            <a:r>
              <a:rPr lang="en-US" dirty="0"/>
              <a:t>1. Sirloin Chop</a:t>
            </a:r>
          </a:p>
          <a:p>
            <a:pPr marL="0" indent="0">
              <a:buNone/>
            </a:pPr>
            <a:r>
              <a:rPr lang="en-US" dirty="0"/>
              <a:t>2. Sirloin Roast</a:t>
            </a:r>
          </a:p>
          <a:p>
            <a:pPr marL="0" indent="0">
              <a:buNone/>
            </a:pPr>
            <a:r>
              <a:rPr lang="en-US" dirty="0"/>
              <a:t>3. Loin Chop</a:t>
            </a:r>
          </a:p>
          <a:p>
            <a:pPr marL="0" indent="0">
              <a:buNone/>
            </a:pPr>
            <a:r>
              <a:rPr lang="en-US" dirty="0"/>
              <a:t>4. Top Loin Chop Boneless</a:t>
            </a:r>
          </a:p>
          <a:p>
            <a:pPr marL="0" indent="0">
              <a:buNone/>
            </a:pPr>
            <a:r>
              <a:rPr lang="en-US" dirty="0"/>
              <a:t>5. Center Loin Roast</a:t>
            </a:r>
          </a:p>
          <a:p>
            <a:pPr marL="0" indent="0">
              <a:buNone/>
            </a:pPr>
            <a:r>
              <a:rPr lang="en-US" dirty="0"/>
              <a:t>6. Top Loin Roast</a:t>
            </a:r>
          </a:p>
          <a:p>
            <a:pPr marL="0" indent="0">
              <a:buNone/>
            </a:pPr>
            <a:r>
              <a:rPr lang="en-US" dirty="0"/>
              <a:t>7. Tenderloin Roast(Whole)</a:t>
            </a:r>
          </a:p>
          <a:p>
            <a:pPr marL="0" indent="0">
              <a:buNone/>
            </a:pPr>
            <a:r>
              <a:rPr lang="en-US" dirty="0"/>
              <a:t>8. Back Ribs</a:t>
            </a:r>
          </a:p>
          <a:p>
            <a:pPr marL="0" indent="0">
              <a:buNone/>
            </a:pPr>
            <a:r>
              <a:rPr lang="en-US" dirty="0"/>
              <a:t>9. Smoked Canadian Bacon</a:t>
            </a:r>
          </a:p>
          <a:p>
            <a:pPr marL="0" indent="0">
              <a:buNone/>
            </a:pPr>
            <a:r>
              <a:rPr lang="en-US" dirty="0"/>
              <a:t>10. Blade Chop</a:t>
            </a:r>
          </a:p>
          <a:p>
            <a:pPr marL="0" indent="0">
              <a:buNone/>
            </a:pPr>
            <a:r>
              <a:rPr lang="en-US" dirty="0"/>
              <a:t>11. Blade Roast</a:t>
            </a:r>
          </a:p>
          <a:p>
            <a:pPr marL="0" indent="0">
              <a:buNone/>
            </a:pPr>
            <a:r>
              <a:rPr lang="en-US" dirty="0"/>
              <a:t>12. Butterfly Chop</a:t>
            </a:r>
          </a:p>
        </p:txBody>
      </p:sp>
      <p:pic>
        <p:nvPicPr>
          <p:cNvPr id="15" name="Picture 14" descr="A diagram of meat cuts&#10;&#10;Description automatically generated">
            <a:extLst>
              <a:ext uri="{FF2B5EF4-FFF2-40B4-BE49-F238E27FC236}">
                <a16:creationId xmlns:a16="http://schemas.microsoft.com/office/drawing/2014/main" id="{290892CF-E127-2404-E553-FB025363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5" y="1834812"/>
            <a:ext cx="5685817" cy="3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3AE29C-4AC4-0456-829E-097795DA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Wholesale: Loin 	Retail: Loin Blade Chop</a:t>
            </a:r>
          </a:p>
        </p:txBody>
      </p:sp>
      <p:pic>
        <p:nvPicPr>
          <p:cNvPr id="8" name="Picture 7" descr="A piece of meat on a yellow tray&#10;&#10;Description automatically generated">
            <a:extLst>
              <a:ext uri="{FF2B5EF4-FFF2-40B4-BE49-F238E27FC236}">
                <a16:creationId xmlns:a16="http://schemas.microsoft.com/office/drawing/2014/main" id="{6CACEAB2-1D09-0892-3368-DF4E3F8BC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578" b="-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6" name="Content Placeholder 5" descr="A piece of meat with a measuring tape&#10;&#10;Description automatically generated">
            <a:extLst>
              <a:ext uri="{FF2B5EF4-FFF2-40B4-BE49-F238E27FC236}">
                <a16:creationId xmlns:a16="http://schemas.microsoft.com/office/drawing/2014/main" id="{2CA3469E-ED68-AC5C-C004-55B082AC6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" r="3" b="13678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Reproduction PowerPoint</Template>
  <TotalTime>394</TotalTime>
  <Words>953</Words>
  <Application>Microsoft Office PowerPoint</Application>
  <PresentationFormat>Widescreen</PresentationFormat>
  <Paragraphs>140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2023 Swine Meat Identification </vt:lpstr>
      <vt:lpstr>Learning Outcomes</vt:lpstr>
      <vt:lpstr>Why is meat identification important? </vt:lpstr>
      <vt:lpstr>Terms to Know!</vt:lpstr>
      <vt:lpstr>Wholesale Cuts</vt:lpstr>
      <vt:lpstr>Wholesale: Boston Butt</vt:lpstr>
      <vt:lpstr>Wholesale: Picnic Shoulder</vt:lpstr>
      <vt:lpstr>Wholesale: Loin</vt:lpstr>
      <vt:lpstr>Wholesale: Loin  Retail: Loin Blade Chop</vt:lpstr>
      <vt:lpstr>Wholesale: Loin  Retail: Loin Blade Roast</vt:lpstr>
      <vt:lpstr> Wholesale: Loin      Retail: Smoked Canadian Bacon</vt:lpstr>
      <vt:lpstr>Wholesale: Loin  Retail: Backribs</vt:lpstr>
      <vt:lpstr>Wholesale: Loin   Retail: Tenderloin Roast (Whole)</vt:lpstr>
      <vt:lpstr>Wholesale: Loin   Retail: Top Loin Roast</vt:lpstr>
      <vt:lpstr>Wholesale: Loin   Retail: Center Loin Roast</vt:lpstr>
      <vt:lpstr>Wholesale: Loin   Retail: Top Loin Chop (Boneless)</vt:lpstr>
      <vt:lpstr> Wholesale: Loin   Retail: Loin Chop</vt:lpstr>
      <vt:lpstr> Wholesale: Loin   Retail: Sirloin Chop</vt:lpstr>
      <vt:lpstr> Wholesale: Loin   Retail: Sirloin Roast</vt:lpstr>
      <vt:lpstr> Wholesale: Loin   Retail: Butterfly Chop</vt:lpstr>
      <vt:lpstr>Wholesale: Side/Belly</vt:lpstr>
      <vt:lpstr>Wholesale: 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Wholesale: Various</vt:lpstr>
      <vt:lpstr>Wholesale: Variety</vt:lpstr>
      <vt:lpstr>Wholesale: Variety (Organs)</vt:lpstr>
      <vt:lpstr>Example Questions</vt:lpstr>
      <vt:lpstr>1. Which of these retail cuts comes from the wholesale Ham? </vt:lpstr>
      <vt:lpstr>A. ANSWER Retail: Center Slice</vt:lpstr>
      <vt:lpstr>2. True/ False: Jowl is one of the 5 wholesale cuts of pork?</vt:lpstr>
      <vt:lpstr>False- ANSWER</vt:lpstr>
      <vt:lpstr>3. Which of the following retail cuts is the top loin chop? </vt:lpstr>
      <vt:lpstr>3. Which of the following retail cuts is the top loin chop? </vt:lpstr>
      <vt:lpstr>4. The retail cut fresh shoulder roast comes from which wholesale cut?</vt:lpstr>
      <vt:lpstr>4. The retail cut shoulder roast comes from which wholesale cut?</vt:lpstr>
      <vt:lpstr>5. Which wholesale cut of pork is being highlighted? </vt:lpstr>
      <vt:lpstr>5. Answer- Picnic Shoulder</vt:lpstr>
      <vt:lpstr>Great Job!      You have completed the  “Meat Identification” Skillathon Resource! Check out our other  resources to become a real expert!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Swine Meat Identification </dc:title>
  <dc:creator>Cora Key</dc:creator>
  <cp:lastModifiedBy>Cora Key</cp:lastModifiedBy>
  <cp:revision>2</cp:revision>
  <dcterms:created xsi:type="dcterms:W3CDTF">2023-08-01T14:28:04Z</dcterms:created>
  <dcterms:modified xsi:type="dcterms:W3CDTF">2023-08-24T14:41:07Z</dcterms:modified>
</cp:coreProperties>
</file>